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96" r:id="rId5"/>
    <p:sldId id="299" r:id="rId6"/>
    <p:sldId id="300" r:id="rId7"/>
    <p:sldId id="313" r:id="rId8"/>
    <p:sldId id="301" r:id="rId9"/>
    <p:sldId id="305" r:id="rId10"/>
    <p:sldId id="307" r:id="rId11"/>
    <p:sldId id="306" r:id="rId12"/>
    <p:sldId id="302" r:id="rId13"/>
    <p:sldId id="308" r:id="rId14"/>
    <p:sldId id="309" r:id="rId15"/>
    <p:sldId id="317" r:id="rId16"/>
    <p:sldId id="310" r:id="rId17"/>
    <p:sldId id="311" r:id="rId18"/>
    <p:sldId id="312" r:id="rId19"/>
    <p:sldId id="320" r:id="rId20"/>
    <p:sldId id="319" r:id="rId21"/>
  </p:sldIdLst>
  <p:sldSz cx="9144000" cy="5143500"/>
  <p:notesSz cx="6858000" cy="9144000"/>
  <p:embeddedFontLst>
    <p:embeddedFont>
      <p:font typeface="Roboto Slab"/>
      <p:regular r:id="rId26"/>
    </p:embeddedFont>
    <p:embeddedFont>
      <p:font typeface="Source Sans Pro" panose="020B0503030403020204"/>
      <p:regular r:id="rId27"/>
    </p:embeddedFont>
    <p:embeddedFont>
      <p:font typeface="Arial Black" panose="020B0A04020102020204" charset="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2400"/>
              <a:t>Tỷ lệ người muốn đặt thức ăn chung với nhiều người</a:t>
            </a:r>
            <a:endParaRPr sz="2400"/>
          </a:p>
        </c:rich>
      </c:tx>
      <c:layout>
        <c:manualLayout>
          <c:xMode val="edge"/>
          <c:yMode val="edge"/>
          <c:x val="0.0894632459539041"/>
          <c:y val="0.033383588197286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Tỷ lệ muốn đặt chung nhóm để giảm tiền ship</c:v>
                </c:pt>
              </c:strCache>
            </c:strRef>
          </c:tx>
          <c:spPr>
            <a:solidFill>
              <a:srgbClr val="FFFF00"/>
            </a:solidFill>
          </c:spPr>
          <c:explosion val="0"/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5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Nhóm đồng ý</c:v>
                </c:pt>
                <c:pt idx="1">
                  <c:v>Nhóm không đồng 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8.57</c:v>
                </c:pt>
                <c:pt idx="1">
                  <c:v>1.43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delete val="1"/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Tỷ lệ người muốn ứng dụng tự động tính tiền ship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Nhóm đồng ý</c:v>
                </c:pt>
                <c:pt idx="1">
                  <c:v>Nhóm không đồng 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8.85</c:v>
                </c:pt>
                <c:pt idx="1">
                  <c:v>1.15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delete val="1"/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©2021 - Team Four - FPT University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1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/>
        </p:txBody>
      </p:sp>
      <p:sp>
        <p:nvSpPr>
          <p:cNvPr id="28" name="Google Shape;28;p3"/>
          <p:cNvSpPr txBox="1"/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/>
          <a:srcRect l="19" r="19"/>
          <a:stretch>
            <a:fillRect/>
          </a:stretch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b="1">
                  <a:solidFill>
                    <a:schemeClr val="accent1"/>
                  </a:solidFill>
                  <a:latin typeface="Source Sans Pro" panose="020B0503030403020204"/>
                  <a:ea typeface="Source Sans Pro" panose="020B0503030403020204"/>
                  <a:cs typeface="Source Sans Pro" panose="020B0503030403020204"/>
                  <a:sym typeface="Source Sans Pro" panose="020B0503030403020204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/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 panose="020B0503030403020204"/>
              <a:buChar char="◎"/>
              <a:defRPr sz="30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○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◉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>
            <a:off x="2124075" y="3474720"/>
            <a:ext cx="4947920" cy="760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Mlem Mlem</a:t>
            </a:r>
            <a:endParaRPr lang="en-US" altLang="en-GB" sz="6000"/>
          </a:p>
        </p:txBody>
      </p:sp>
      <p:pic>
        <p:nvPicPr>
          <p:cNvPr id="4" name="Picture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7555" y="699770"/>
            <a:ext cx="2600960" cy="2600960"/>
          </a:xfrm>
          <a:prstGeom prst="rect">
            <a:avLst/>
          </a:prstGeom>
          <a:effectLst>
            <a:glow rad="63500">
              <a:schemeClr val="accent1">
                <a:alpha val="87000"/>
              </a:schemeClr>
            </a:glo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2769870" y="4234815"/>
            <a:ext cx="3603625" cy="57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Google Shape;70;p12"/>
          <p:cNvSpPr txBox="1"/>
          <p:nvPr/>
        </p:nvSpPr>
        <p:spPr>
          <a:xfrm>
            <a:off x="3626485" y="4306570"/>
            <a:ext cx="1890395" cy="445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/>
              <a:t>Team Four</a:t>
            </a:r>
            <a:endParaRPr lang="en-US" altLang="en-GB" sz="2400"/>
          </a:p>
        </p:txBody>
      </p:sp>
      <p:sp>
        <p:nvSpPr>
          <p:cNvPr id="3" name="Google Shape;70;p12"/>
          <p:cNvSpPr txBox="1"/>
          <p:nvPr/>
        </p:nvSpPr>
        <p:spPr>
          <a:xfrm>
            <a:off x="2124075" y="11430"/>
            <a:ext cx="4947920" cy="7600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Project Ideas</a:t>
            </a:r>
            <a:endParaRPr lang="en-US" altLang="en-GB" sz="320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itle 1"/>
          <p:cNvSpPr/>
          <p:nvPr/>
        </p:nvSpPr>
        <p:spPr>
          <a:xfrm>
            <a:off x="35560" y="0"/>
            <a:ext cx="725805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/>
              <a:t>03</a:t>
            </a:r>
            <a:endParaRPr lang="en-US" sz="3600"/>
          </a:p>
        </p:txBody>
      </p:sp>
      <p:sp>
        <p:nvSpPr>
          <p:cNvPr id="9" name="Title 1"/>
          <p:cNvSpPr/>
          <p:nvPr/>
        </p:nvSpPr>
        <p:spPr>
          <a:xfrm>
            <a:off x="0" y="411480"/>
            <a:ext cx="8875395" cy="57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/>
              <a:t>Basic Layouts</a:t>
            </a:r>
            <a:endParaRPr lang="en-US" sz="28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4615" y="411480"/>
            <a:ext cx="8293735" cy="16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0930" y="996315"/>
            <a:ext cx="1882140" cy="38106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45" y="996315"/>
            <a:ext cx="1828800" cy="3792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996950"/>
            <a:ext cx="1959610" cy="38290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611505" y="483235"/>
            <a:ext cx="3298190" cy="3114675"/>
          </a:xfrm>
        </p:spPr>
        <p:txBody>
          <a:bodyPr/>
          <a:p>
            <a:r>
              <a:rPr lang="en-US" sz="20000"/>
              <a:t>04</a:t>
            </a:r>
            <a:endParaRPr lang="en-US" sz="20000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683260" y="2931795"/>
            <a:ext cx="5832475" cy="986155"/>
          </a:xfrm>
        </p:spPr>
        <p:txBody>
          <a:bodyPr/>
          <a:p>
            <a:r>
              <a:rPr lang="en-US" sz="6000"/>
              <a:t>Lifecycle Plan</a:t>
            </a:r>
            <a:endParaRPr lang="en-US" sz="6000"/>
          </a:p>
        </p:txBody>
      </p:sp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/>
          <p:nvPr>
            <p:ph type="subTitle" idx="1"/>
          </p:nvPr>
        </p:nvSpPr>
        <p:spPr>
          <a:xfrm>
            <a:off x="1475740" y="2788285"/>
            <a:ext cx="7380605" cy="784860"/>
          </a:xfrm>
        </p:spPr>
        <p:txBody>
          <a:bodyPr/>
          <a:p>
            <a:r>
              <a:rPr lang="en-US"/>
              <a:t>Background Study 08/01/2021 - 18/01/2021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itle 1"/>
          <p:cNvSpPr/>
          <p:nvPr/>
        </p:nvSpPr>
        <p:spPr>
          <a:xfrm>
            <a:off x="35560" y="0"/>
            <a:ext cx="725805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/>
              <a:t>04</a:t>
            </a:r>
            <a:endParaRPr lang="en-US" sz="3600"/>
          </a:p>
        </p:txBody>
      </p:sp>
      <p:sp>
        <p:nvSpPr>
          <p:cNvPr id="9" name="Title 1"/>
          <p:cNvSpPr/>
          <p:nvPr/>
        </p:nvSpPr>
        <p:spPr>
          <a:xfrm>
            <a:off x="0" y="411480"/>
            <a:ext cx="8875395" cy="57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/>
              <a:t>Lifecycle Plan</a:t>
            </a:r>
            <a:endParaRPr lang="en-US" sz="28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4615" y="411480"/>
            <a:ext cx="8293735" cy="16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Up Arrow 4"/>
          <p:cNvSpPr/>
          <p:nvPr/>
        </p:nvSpPr>
        <p:spPr>
          <a:xfrm>
            <a:off x="755650" y="1131570"/>
            <a:ext cx="864235" cy="1426845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977265" y="2558415"/>
            <a:ext cx="432435" cy="10801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977265" y="3638550"/>
            <a:ext cx="432435" cy="9366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Subtitle 2"/>
          <p:cNvSpPr/>
          <p:nvPr/>
        </p:nvSpPr>
        <p:spPr>
          <a:xfrm>
            <a:off x="1475540" y="3714456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r>
              <a:rPr lang="en-US"/>
              <a:t>Kick-off meeting 07/01/2021</a:t>
            </a:r>
            <a:endParaRPr lang="en-US"/>
          </a:p>
        </p:txBody>
      </p:sp>
      <p:sp>
        <p:nvSpPr>
          <p:cNvPr id="15" name="Subtitle 2"/>
          <p:cNvSpPr/>
          <p:nvPr/>
        </p:nvSpPr>
        <p:spPr>
          <a:xfrm>
            <a:off x="1521260" y="1707856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r>
              <a:rPr lang="en-US"/>
              <a:t>Solution Discussion 19/01/2021 - . . .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itle 1"/>
          <p:cNvSpPr/>
          <p:nvPr/>
        </p:nvSpPr>
        <p:spPr>
          <a:xfrm>
            <a:off x="35560" y="0"/>
            <a:ext cx="725805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/>
              <a:t>04</a:t>
            </a:r>
            <a:endParaRPr lang="en-US" sz="3600"/>
          </a:p>
        </p:txBody>
      </p:sp>
      <p:sp>
        <p:nvSpPr>
          <p:cNvPr id="9" name="Title 1"/>
          <p:cNvSpPr/>
          <p:nvPr/>
        </p:nvSpPr>
        <p:spPr>
          <a:xfrm>
            <a:off x="0" y="411480"/>
            <a:ext cx="8875395" cy="57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/>
              <a:t>Lifecycle Plan</a:t>
            </a:r>
            <a:endParaRPr lang="en-US" sz="28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4615" y="411480"/>
            <a:ext cx="8293735" cy="16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9565" y="1078230"/>
            <a:ext cx="4217670" cy="2362200"/>
          </a:xfrm>
          <a:prstGeom prst="rect">
            <a:avLst/>
          </a:prstGeom>
        </p:spPr>
      </p:pic>
      <p:sp>
        <p:nvSpPr>
          <p:cNvPr id="7" name="Subtitle 6"/>
          <p:cNvSpPr/>
          <p:nvPr>
            <p:ph type="subTitle" idx="1"/>
          </p:nvPr>
        </p:nvSpPr>
        <p:spPr>
          <a:xfrm>
            <a:off x="1350010" y="3579495"/>
            <a:ext cx="6174740" cy="1082675"/>
          </a:xfrm>
        </p:spPr>
        <p:txBody>
          <a:bodyPr/>
          <a:p>
            <a:r>
              <a:rPr lang="en-US" sz="2800"/>
              <a:t>Sử dụng các nền tảng mạng xã hội để quảng cáo ứng dụng ra thị trường</a:t>
            </a:r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10" y="1203960"/>
            <a:ext cx="2155190" cy="21342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611505" y="569595"/>
            <a:ext cx="3090545" cy="3226435"/>
          </a:xfrm>
        </p:spPr>
        <p:txBody>
          <a:bodyPr/>
          <a:p>
            <a:r>
              <a:rPr lang="en-US" sz="20000"/>
              <a:t>05</a:t>
            </a:r>
            <a:endParaRPr lang="en-US" sz="20000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611505" y="3075940"/>
            <a:ext cx="5832475" cy="1084580"/>
          </a:xfrm>
        </p:spPr>
        <p:txBody>
          <a:bodyPr/>
          <a:p>
            <a:r>
              <a:rPr lang="en-US" sz="6000"/>
              <a:t>Conclusion</a:t>
            </a:r>
            <a:endParaRPr lang="en-US" sz="6000"/>
          </a:p>
        </p:txBody>
      </p:sp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itle 1"/>
          <p:cNvSpPr/>
          <p:nvPr/>
        </p:nvSpPr>
        <p:spPr>
          <a:xfrm>
            <a:off x="35560" y="0"/>
            <a:ext cx="725805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/>
              <a:t>05</a:t>
            </a:r>
            <a:endParaRPr lang="en-US" sz="3600"/>
          </a:p>
        </p:txBody>
      </p:sp>
      <p:sp>
        <p:nvSpPr>
          <p:cNvPr id="9" name="Title 1"/>
          <p:cNvSpPr/>
          <p:nvPr/>
        </p:nvSpPr>
        <p:spPr>
          <a:xfrm>
            <a:off x="0" y="411480"/>
            <a:ext cx="8875395" cy="57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/>
              <a:t>Conclusion</a:t>
            </a:r>
            <a:endParaRPr lang="en-US" sz="28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7315" y="411480"/>
            <a:ext cx="8293735" cy="16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2066925"/>
            <a:ext cx="12319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2931160"/>
            <a:ext cx="1018540" cy="593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20" y="1635125"/>
            <a:ext cx="1012825" cy="546735"/>
          </a:xfrm>
          <a:prstGeom prst="rect">
            <a:avLst/>
          </a:prstGeom>
        </p:spPr>
      </p:pic>
      <p:sp>
        <p:nvSpPr>
          <p:cNvPr id="7" name="Subtitle 5"/>
          <p:cNvSpPr/>
          <p:nvPr/>
        </p:nvSpPr>
        <p:spPr>
          <a:xfrm>
            <a:off x="2778760" y="2131060"/>
            <a:ext cx="855980" cy="329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r>
              <a:rPr lang="en-US" sz="1400"/>
              <a:t>Cá nhân</a:t>
            </a:r>
            <a:endParaRPr lang="en-US" sz="1400"/>
          </a:p>
        </p:txBody>
      </p:sp>
      <p:sp>
        <p:nvSpPr>
          <p:cNvPr id="10" name="Subtitle 5"/>
          <p:cNvSpPr/>
          <p:nvPr/>
        </p:nvSpPr>
        <p:spPr>
          <a:xfrm>
            <a:off x="2628265" y="3507105"/>
            <a:ext cx="1181735" cy="3308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r>
              <a:rPr lang="en-US" sz="1600"/>
              <a:t>Share Ship</a:t>
            </a:r>
            <a:endParaRPr lang="en-US" sz="1600"/>
          </a:p>
        </p:txBody>
      </p:sp>
      <p:cxnSp>
        <p:nvCxnSpPr>
          <p:cNvPr id="13" name="Straight Arrow Connector 12"/>
          <p:cNvCxnSpPr>
            <a:stCxn id="12" idx="3"/>
            <a:endCxn id="6" idx="1"/>
          </p:cNvCxnSpPr>
          <p:nvPr/>
        </p:nvCxnSpPr>
        <p:spPr>
          <a:xfrm flipV="1">
            <a:off x="1771650" y="1908810"/>
            <a:ext cx="928370" cy="7740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5" idx="1"/>
          </p:cNvCxnSpPr>
          <p:nvPr/>
        </p:nvCxnSpPr>
        <p:spPr>
          <a:xfrm>
            <a:off x="1771650" y="2682875"/>
            <a:ext cx="922655" cy="54483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ubtitle 5"/>
          <p:cNvSpPr/>
          <p:nvPr/>
        </p:nvSpPr>
        <p:spPr>
          <a:xfrm>
            <a:off x="306070" y="3291840"/>
            <a:ext cx="169989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r>
              <a:rPr lang="en-US" sz="2000"/>
              <a:t>Food &amp; Drinks</a:t>
            </a:r>
            <a:endParaRPr lang="en-US" sz="2000"/>
          </a:p>
        </p:txBody>
      </p:sp>
      <p:sp>
        <p:nvSpPr>
          <p:cNvPr id="15" name="Subtitle 14"/>
          <p:cNvSpPr/>
          <p:nvPr>
            <p:ph type="subTitle" idx="1"/>
          </p:nvPr>
        </p:nvSpPr>
        <p:spPr>
          <a:xfrm>
            <a:off x="3738245" y="471170"/>
            <a:ext cx="5233670" cy="4427855"/>
          </a:xfrm>
        </p:spPr>
        <p:txBody>
          <a:bodyPr/>
          <a:p>
            <a:r>
              <a:rPr lang="en-US" sz="2600"/>
              <a:t>Mục đích:  </a:t>
            </a:r>
            <a:endParaRPr lang="en-US" sz="2600"/>
          </a:p>
          <a:p>
            <a:r>
              <a:rPr lang="en-US" sz="2600"/>
              <a:t>	- Giảm phí ship.</a:t>
            </a:r>
            <a:endParaRPr lang="en-US" sz="2600"/>
          </a:p>
          <a:p>
            <a:r>
              <a:rPr lang="en-US" sz="2600"/>
              <a:t>	- Tạo sự chủ động cho người dùng.</a:t>
            </a:r>
            <a:endParaRPr lang="en-US" sz="2600"/>
          </a:p>
          <a:p>
            <a:r>
              <a:rPr lang="en-US" sz="2600"/>
              <a:t>	- Giảm rủi ro bùng hàng, phí ship.</a:t>
            </a:r>
            <a:endParaRPr lang="en-US" sz="2600"/>
          </a:p>
          <a:p>
            <a:r>
              <a:rPr lang="en-US" sz="2600"/>
              <a:t>Mục tiêu:</a:t>
            </a:r>
            <a:endParaRPr lang="en-US" sz="2600"/>
          </a:p>
          <a:p>
            <a:r>
              <a:rPr lang="en-US" sz="2600"/>
              <a:t>	- Cải thiện, thêm mới các tính năng của ứng dụng.</a:t>
            </a:r>
            <a:endParaRPr lang="en-US" sz="2600"/>
          </a:p>
          <a:p>
            <a:r>
              <a:rPr lang="en-US" sz="2600"/>
              <a:t>	- Đưa ứng dụng đến với  đông đảo người dùng.</a:t>
            </a:r>
            <a:endParaRPr lang="en-US" sz="2600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107315" y="123825"/>
            <a:ext cx="5832475" cy="837565"/>
          </a:xfrm>
        </p:spPr>
        <p:txBody>
          <a:bodyPr/>
          <a:p>
            <a:r>
              <a:rPr lang="en-US"/>
              <a:t>References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288925" y="924560"/>
            <a:ext cx="8553450" cy="3961130"/>
          </a:xfrm>
        </p:spPr>
        <p:txBody>
          <a:bodyPr/>
          <a:p>
            <a:r>
              <a:rPr lang="en-US" sz="2800"/>
              <a:t>- Slide template: https://www.slidescarnival.com/</a:t>
            </a:r>
            <a:endParaRPr lang="en-US" sz="2800"/>
          </a:p>
          <a:p>
            <a:r>
              <a:rPr lang="en-US" sz="2800"/>
              <a:t>- Use JustInMind to design prototype.</a:t>
            </a:r>
            <a:endParaRPr lang="en-US" sz="2800"/>
          </a:p>
          <a:p>
            <a:r>
              <a:rPr lang="en-US" sz="2800"/>
              <a:t>- Use Google Form to market servey.</a:t>
            </a:r>
            <a:endParaRPr lang="en-US" sz="2800"/>
          </a:p>
          <a:p>
            <a:r>
              <a:rPr lang="en-US" sz="2800"/>
              <a:t>- Use Google Meet to meeting.</a:t>
            </a:r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7315" y="771525"/>
            <a:ext cx="8293735" cy="16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Title 1"/>
          <p:cNvSpPr/>
          <p:nvPr>
            <p:ph type="ctrTitle"/>
          </p:nvPr>
        </p:nvSpPr>
        <p:spPr>
          <a:xfrm>
            <a:off x="2555875" y="3013710"/>
            <a:ext cx="4009390" cy="1159510"/>
          </a:xfrm>
        </p:spPr>
        <p:txBody>
          <a:bodyPr/>
          <a:p>
            <a:r>
              <a:rPr lang="en-US"/>
              <a:t>Thank you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4445" y="699770"/>
            <a:ext cx="4032250" cy="22326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35070" y="1670685"/>
            <a:ext cx="1800225" cy="129603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Google Shape;70;p12"/>
          <p:cNvSpPr txBox="1"/>
          <p:nvPr/>
        </p:nvSpPr>
        <p:spPr>
          <a:xfrm>
            <a:off x="3735070" y="2096135"/>
            <a:ext cx="1793240" cy="445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/>
              <a:t>Team Four</a:t>
            </a:r>
            <a:endParaRPr lang="en-US" altLang="en-GB" sz="2400"/>
          </a:p>
        </p:txBody>
      </p:sp>
      <p:sp>
        <p:nvSpPr>
          <p:cNvPr id="15" name="Rounded Rectangle 14"/>
          <p:cNvSpPr/>
          <p:nvPr/>
        </p:nvSpPr>
        <p:spPr>
          <a:xfrm>
            <a:off x="177165" y="201930"/>
            <a:ext cx="2911475" cy="13677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77165" y="1786255"/>
            <a:ext cx="2911475" cy="13677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77800" y="3369945"/>
            <a:ext cx="2910840" cy="13677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040755" y="201930"/>
            <a:ext cx="2926715" cy="13677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040755" y="1786255"/>
            <a:ext cx="2926080" cy="13677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040755" y="3369945"/>
            <a:ext cx="2926080" cy="13677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1417955" y="273685"/>
            <a:ext cx="14363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Diệp Quốc Lộc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1066165" y="699770"/>
            <a:ext cx="192532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/>
              <a:t>Tel: 0344087348</a:t>
            </a:r>
            <a:endParaRPr lang="en-US" sz="900"/>
          </a:p>
          <a:p>
            <a:r>
              <a:rPr lang="en-US" sz="900"/>
              <a:t>Email: locdqse141081@fpt.edu.vn</a:t>
            </a:r>
            <a:endParaRPr lang="en-US" sz="900"/>
          </a:p>
          <a:p>
            <a:r>
              <a:rPr lang="en-US" sz="900"/>
              <a:t>Fb: facebook.com/id=100008306497290</a:t>
            </a:r>
            <a:endParaRPr lang="en-US" sz="900"/>
          </a:p>
        </p:txBody>
      </p:sp>
      <p:sp>
        <p:nvSpPr>
          <p:cNvPr id="23" name="Text Box 22"/>
          <p:cNvSpPr txBox="1"/>
          <p:nvPr/>
        </p:nvSpPr>
        <p:spPr>
          <a:xfrm>
            <a:off x="1036955" y="2284095"/>
            <a:ext cx="2051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/>
              <a:t>Tel: 0363964364</a:t>
            </a:r>
            <a:endParaRPr lang="en-US" sz="900"/>
          </a:p>
          <a:p>
            <a:r>
              <a:rPr lang="en-US" sz="900"/>
              <a:t>Email: toanmpse140895@fpt.edu.vn</a:t>
            </a:r>
            <a:endParaRPr lang="en-US" sz="900"/>
          </a:p>
          <a:p>
            <a:r>
              <a:rPr lang="en-US" sz="900"/>
              <a:t>Fb: facebook.com/id=100009257124188</a:t>
            </a:r>
            <a:endParaRPr lang="en-US" sz="900"/>
          </a:p>
        </p:txBody>
      </p:sp>
      <p:sp>
        <p:nvSpPr>
          <p:cNvPr id="24" name="Text Box 23"/>
          <p:cNvSpPr txBox="1"/>
          <p:nvPr/>
        </p:nvSpPr>
        <p:spPr>
          <a:xfrm>
            <a:off x="1043305" y="3940175"/>
            <a:ext cx="20605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/>
              <a:t>Tel: 0822878279</a:t>
            </a:r>
            <a:endParaRPr lang="en-US" sz="900"/>
          </a:p>
          <a:p>
            <a:r>
              <a:rPr lang="en-US" sz="900"/>
              <a:t>Email: linhhnse140845@fpt.edu.vn</a:t>
            </a:r>
            <a:endParaRPr lang="en-US" sz="900"/>
          </a:p>
          <a:p>
            <a:r>
              <a:rPr lang="en-US" sz="900"/>
              <a:t>Fb: facebook.com/lang.nhin.92123/</a:t>
            </a:r>
            <a:endParaRPr lang="en-US" sz="900"/>
          </a:p>
        </p:txBody>
      </p:sp>
      <p:sp>
        <p:nvSpPr>
          <p:cNvPr id="25" name="Text Box 24"/>
          <p:cNvSpPr txBox="1"/>
          <p:nvPr/>
        </p:nvSpPr>
        <p:spPr>
          <a:xfrm>
            <a:off x="6882130" y="771525"/>
            <a:ext cx="20853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/>
              <a:t>Tel: 0908019700</a:t>
            </a:r>
            <a:endParaRPr lang="en-US" sz="900"/>
          </a:p>
          <a:p>
            <a:r>
              <a:rPr lang="en-US" sz="900"/>
              <a:t>Email: hieubdse140896@fpt.edu.vn</a:t>
            </a:r>
            <a:endParaRPr lang="en-US" sz="900"/>
          </a:p>
          <a:p>
            <a:r>
              <a:rPr lang="en-US" sz="900"/>
              <a:t>Fb: facebook.com/Kiriduchieu.S/</a:t>
            </a:r>
            <a:endParaRPr lang="en-US" sz="900"/>
          </a:p>
        </p:txBody>
      </p:sp>
      <p:sp>
        <p:nvSpPr>
          <p:cNvPr id="26" name="Text Box 25"/>
          <p:cNvSpPr txBox="1"/>
          <p:nvPr/>
        </p:nvSpPr>
        <p:spPr>
          <a:xfrm>
            <a:off x="6936740" y="2427605"/>
            <a:ext cx="20300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/>
              <a:t>Tel: 0346754957</a:t>
            </a:r>
            <a:endParaRPr lang="en-US" sz="900"/>
          </a:p>
          <a:p>
            <a:r>
              <a:rPr lang="en-US" sz="900"/>
              <a:t>Email: tienvmse140881@fpt.edu.vn</a:t>
            </a:r>
            <a:endParaRPr lang="en-US" sz="900"/>
          </a:p>
          <a:p>
            <a:r>
              <a:rPr lang="en-US" sz="900"/>
              <a:t>Fb: facebook.com/tienFuK14/</a:t>
            </a:r>
            <a:endParaRPr lang="en-US" sz="900"/>
          </a:p>
        </p:txBody>
      </p:sp>
      <p:sp>
        <p:nvSpPr>
          <p:cNvPr id="27" name="Text Box 26"/>
          <p:cNvSpPr txBox="1"/>
          <p:nvPr/>
        </p:nvSpPr>
        <p:spPr>
          <a:xfrm>
            <a:off x="6946265" y="3940175"/>
            <a:ext cx="202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/>
              <a:t>Tel: 0326443600 </a:t>
            </a:r>
            <a:endParaRPr lang="en-US" sz="900"/>
          </a:p>
          <a:p>
            <a:r>
              <a:rPr lang="en-US" sz="900"/>
              <a:t>Email: longnmse140892@fpt.vn.edu</a:t>
            </a:r>
            <a:endParaRPr lang="en-US" sz="900"/>
          </a:p>
          <a:p>
            <a:r>
              <a:rPr lang="en-US" sz="900"/>
              <a:t>Fb: facebook.com/long.lo.50596/</a:t>
            </a:r>
            <a:endParaRPr lang="en-US" sz="900"/>
          </a:p>
        </p:txBody>
      </p:sp>
      <p:sp>
        <p:nvSpPr>
          <p:cNvPr id="28" name="Text Box 27"/>
          <p:cNvSpPr txBox="1"/>
          <p:nvPr/>
        </p:nvSpPr>
        <p:spPr>
          <a:xfrm>
            <a:off x="1433195" y="1858010"/>
            <a:ext cx="1598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Phạm Mạnh Toàn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1417955" y="3514090"/>
            <a:ext cx="1598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Huỳnh Ngọc Linh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6977380" y="339090"/>
            <a:ext cx="1598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Bành Đức Hiếu</a:t>
            </a:r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6977380" y="1911350"/>
            <a:ext cx="1598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Võ Minh Tiến</a:t>
            </a:r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6977380" y="3514090"/>
            <a:ext cx="1598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Nguyễn Minh Long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1101" t="3089" r="613" b="45695"/>
          <a:stretch>
            <a:fillRect/>
          </a:stretch>
        </p:blipFill>
        <p:spPr>
          <a:xfrm>
            <a:off x="251460" y="334645"/>
            <a:ext cx="814705" cy="1072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90" y="1960245"/>
            <a:ext cx="755650" cy="1042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995805"/>
            <a:ext cx="785495" cy="970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3514090"/>
            <a:ext cx="787400" cy="1026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25" y="373380"/>
            <a:ext cx="737235" cy="1024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690" y="3517265"/>
            <a:ext cx="789940" cy="10668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467360" y="2280285"/>
            <a:ext cx="2465070" cy="582930"/>
          </a:xfrm>
        </p:spPr>
        <p:txBody>
          <a:bodyPr/>
          <a:p>
            <a:r>
              <a:rPr lang="en-US"/>
              <a:t>Agenda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2764155" y="483235"/>
            <a:ext cx="6127750" cy="4368800"/>
          </a:xfrm>
        </p:spPr>
        <p:txBody>
          <a:bodyPr/>
          <a:p>
            <a:pPr marL="552450" indent="-514350" algn="l">
              <a:buClr>
                <a:srgbClr val="2F99FF"/>
              </a:buClr>
              <a:buFont typeface="+mj-lt"/>
              <a:buAutoNum type="arabicPeriod"/>
            </a:pPr>
            <a:r>
              <a:rPr lang="en-US" sz="360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Background.</a:t>
            </a:r>
            <a:endParaRPr lang="en-US" sz="360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552450" indent="-514350" algn="l">
              <a:buClr>
                <a:srgbClr val="74BBFF"/>
              </a:buClr>
              <a:buFont typeface="+mj-lt"/>
              <a:buAutoNum type="arabicPeriod"/>
            </a:pPr>
            <a:r>
              <a:rPr lang="en-US" sz="360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Operational Concepts (What is it? Main Features)</a:t>
            </a:r>
            <a:endParaRPr lang="en-US" sz="3600"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552450" indent="-514350" algn="l">
              <a:buClr>
                <a:srgbClr val="006DB0"/>
              </a:buClr>
              <a:buFont typeface="+mj-lt"/>
              <a:buAutoNum type="arabicPeriod"/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Basic Layouts</a:t>
            </a:r>
            <a:endParaRPr lang="en-US" sz="360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552450" indent="-514350" algn="l">
              <a:buClr>
                <a:srgbClr val="2F99FF"/>
              </a:buClr>
              <a:buFont typeface="+mj-lt"/>
              <a:buAutoNum type="arabicPeriod"/>
            </a:pPr>
            <a:r>
              <a:rPr lang="en-US" sz="360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Lifecycle Plan</a:t>
            </a:r>
            <a:endParaRPr lang="en-US" sz="360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552450" indent="-514350" algn="l">
              <a:buClr>
                <a:srgbClr val="74BBFF"/>
              </a:buClr>
              <a:buFont typeface="+mj-lt"/>
              <a:buAutoNum type="arabicPeriod"/>
            </a:pPr>
            <a:r>
              <a:rPr lang="en-US" sz="360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Conclusion</a:t>
            </a:r>
            <a:endParaRPr lang="en-US" sz="3600"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611505" y="483235"/>
            <a:ext cx="3035300" cy="3076575"/>
          </a:xfrm>
        </p:spPr>
        <p:txBody>
          <a:bodyPr/>
          <a:p>
            <a:r>
              <a:rPr lang="es-ES_tradnl" sz="20000">
                <a:sym typeface="+mn-ea"/>
              </a:rPr>
              <a:t>01</a:t>
            </a:r>
            <a:endParaRPr lang="en-US" sz="20000"/>
          </a:p>
        </p:txBody>
      </p:sp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Subtitle 5"/>
          <p:cNvSpPr/>
          <p:nvPr>
            <p:ph type="subTitle" idx="1"/>
          </p:nvPr>
        </p:nvSpPr>
        <p:spPr>
          <a:xfrm>
            <a:off x="827405" y="2860040"/>
            <a:ext cx="5832475" cy="1148080"/>
          </a:xfrm>
        </p:spPr>
        <p:txBody>
          <a:bodyPr/>
          <a:p>
            <a:r>
              <a:rPr lang="en-US" sz="6000"/>
              <a:t>Background</a:t>
            </a:r>
            <a:endParaRPr lang="en-US" sz="600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941070"/>
            <a:ext cx="1922145" cy="1922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30" y="829945"/>
            <a:ext cx="2033270" cy="2033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95" y="2914650"/>
            <a:ext cx="1880235" cy="1880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015" y="911860"/>
            <a:ext cx="2743200" cy="1666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5" y="2931795"/>
            <a:ext cx="1894205" cy="1894205"/>
          </a:xfrm>
          <a:prstGeom prst="rect">
            <a:avLst/>
          </a:prstGeom>
        </p:spPr>
      </p:pic>
      <p:sp>
        <p:nvSpPr>
          <p:cNvPr id="10" name="Title 1"/>
          <p:cNvSpPr/>
          <p:nvPr/>
        </p:nvSpPr>
        <p:spPr>
          <a:xfrm>
            <a:off x="35560" y="0"/>
            <a:ext cx="725805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/>
              <a:t>01</a:t>
            </a:r>
            <a:endParaRPr lang="en-US" sz="3600"/>
          </a:p>
        </p:txBody>
      </p:sp>
      <p:sp>
        <p:nvSpPr>
          <p:cNvPr id="2" name="Title 1"/>
          <p:cNvSpPr/>
          <p:nvPr>
            <p:ph type="ctrTitle"/>
          </p:nvPr>
        </p:nvSpPr>
        <p:spPr>
          <a:xfrm>
            <a:off x="35560" y="411480"/>
            <a:ext cx="3028315" cy="576580"/>
          </a:xfrm>
          <a:solidFill>
            <a:schemeClr val="bg1"/>
          </a:solidFill>
        </p:spPr>
        <p:txBody>
          <a:bodyPr/>
          <a:p>
            <a:r>
              <a:rPr lang="en-US" sz="3200"/>
              <a:t>Background</a:t>
            </a:r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4615" y="411480"/>
            <a:ext cx="8293735" cy="16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35560" y="819785"/>
          <a:ext cx="4290060" cy="4323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621790" y="3580130"/>
            <a:ext cx="1261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85.7%</a:t>
            </a:r>
            <a:endParaRPr lang="en-US" sz="2400"/>
          </a:p>
        </p:txBody>
      </p:sp>
      <p:sp>
        <p:nvSpPr>
          <p:cNvPr id="10" name="Text Box 9"/>
          <p:cNvSpPr txBox="1"/>
          <p:nvPr/>
        </p:nvSpPr>
        <p:spPr>
          <a:xfrm>
            <a:off x="1403350" y="2355850"/>
            <a:ext cx="1025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14.3%</a:t>
            </a:r>
            <a:endParaRPr lang="en-US" sz="2000"/>
          </a:p>
        </p:txBody>
      </p:sp>
      <p:graphicFrame>
        <p:nvGraphicFramePr>
          <p:cNvPr id="11" name="Chart 10"/>
          <p:cNvGraphicFramePr/>
          <p:nvPr/>
        </p:nvGraphicFramePr>
        <p:xfrm>
          <a:off x="4591050" y="699770"/>
          <a:ext cx="3514090" cy="277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 Box 11"/>
          <p:cNvSpPr txBox="1"/>
          <p:nvPr/>
        </p:nvSpPr>
        <p:spPr>
          <a:xfrm>
            <a:off x="5795645" y="1419860"/>
            <a:ext cx="6216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11.5%</a:t>
            </a:r>
            <a:endParaRPr lang="en-US" sz="1200"/>
          </a:p>
        </p:txBody>
      </p:sp>
      <p:sp>
        <p:nvSpPr>
          <p:cNvPr id="13" name="Text Box 12"/>
          <p:cNvSpPr txBox="1"/>
          <p:nvPr/>
        </p:nvSpPr>
        <p:spPr>
          <a:xfrm>
            <a:off x="5939790" y="2355850"/>
            <a:ext cx="817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88.5%</a:t>
            </a:r>
            <a:endParaRPr lang="en-US"/>
          </a:p>
        </p:txBody>
      </p:sp>
      <p:sp>
        <p:nvSpPr>
          <p:cNvPr id="14" name="Subtitle 13"/>
          <p:cNvSpPr/>
          <p:nvPr>
            <p:ph type="subTitle" idx="1"/>
          </p:nvPr>
        </p:nvSpPr>
        <p:spPr>
          <a:xfrm>
            <a:off x="4427855" y="3373120"/>
            <a:ext cx="4138930" cy="1525270"/>
          </a:xfrm>
        </p:spPr>
        <p:txBody>
          <a:bodyPr/>
          <a:p>
            <a:r>
              <a:rPr lang="en-US" sz="2400"/>
              <a:t>- Phí ship: 15.000đ ~ 100.000đ.</a:t>
            </a:r>
            <a:endParaRPr lang="en-US" sz="2400"/>
          </a:p>
          <a:p>
            <a:r>
              <a:rPr lang="en-US" sz="2400"/>
              <a:t>- 85.7% người dùng muốn giảm phí ship.</a:t>
            </a:r>
            <a:endParaRPr lang="en-US" sz="2400"/>
          </a:p>
          <a:p>
            <a:r>
              <a:rPr lang="en-US" sz="2400"/>
              <a:t>- Nhóm ship: 3 ~ 5 người.</a:t>
            </a:r>
            <a:endParaRPr lang="en-US" sz="2400"/>
          </a:p>
        </p:txBody>
      </p:sp>
      <p:sp>
        <p:nvSpPr>
          <p:cNvPr id="16" name="Title 1"/>
          <p:cNvSpPr/>
          <p:nvPr/>
        </p:nvSpPr>
        <p:spPr>
          <a:xfrm>
            <a:off x="35560" y="0"/>
            <a:ext cx="725805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/>
              <a:t>01</a:t>
            </a:r>
            <a:endParaRPr lang="en-US" sz="3600"/>
          </a:p>
        </p:txBody>
      </p:sp>
      <p:sp>
        <p:nvSpPr>
          <p:cNvPr id="17" name="Title 1"/>
          <p:cNvSpPr/>
          <p:nvPr/>
        </p:nvSpPr>
        <p:spPr>
          <a:xfrm>
            <a:off x="35560" y="411480"/>
            <a:ext cx="3028315" cy="57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200"/>
              <a:t>Background</a:t>
            </a:r>
            <a:endParaRPr lang="en-US" sz="320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4615" y="411480"/>
            <a:ext cx="8293735" cy="16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467360" y="195580"/>
            <a:ext cx="3198495" cy="3237230"/>
          </a:xfrm>
        </p:spPr>
        <p:txBody>
          <a:bodyPr/>
          <a:p>
            <a:r>
              <a:rPr lang="es-ES_tradnl" sz="20000">
                <a:sym typeface="+mn-ea"/>
              </a:rPr>
              <a:t>0</a:t>
            </a:r>
            <a:r>
              <a:rPr lang="en-US" altLang="es-ES_tradnl" sz="20000">
                <a:sym typeface="+mn-ea"/>
              </a:rPr>
              <a:t>2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467360" y="2715895"/>
            <a:ext cx="8665210" cy="1871980"/>
          </a:xfrm>
        </p:spPr>
        <p:txBody>
          <a:bodyPr/>
          <a:p>
            <a:r>
              <a:rPr lang="en-US" sz="6000"/>
              <a:t>Operational Concepts (What is it?/Main feature)</a:t>
            </a:r>
            <a:endParaRPr lang="en-US" sz="6000"/>
          </a:p>
        </p:txBody>
      </p:sp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" name="Title 1"/>
          <p:cNvSpPr/>
          <p:nvPr/>
        </p:nvSpPr>
        <p:spPr>
          <a:xfrm>
            <a:off x="35560" y="0"/>
            <a:ext cx="725805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sz="3600"/>
          </a:p>
        </p:txBody>
      </p:sp>
      <p:sp>
        <p:nvSpPr>
          <p:cNvPr id="8" name="Title 1"/>
          <p:cNvSpPr/>
          <p:nvPr/>
        </p:nvSpPr>
        <p:spPr>
          <a:xfrm>
            <a:off x="35560" y="0"/>
            <a:ext cx="725805" cy="6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/>
              <a:t>02</a:t>
            </a:r>
            <a:endParaRPr lang="en-US" sz="3600"/>
          </a:p>
        </p:txBody>
      </p:sp>
      <p:sp>
        <p:nvSpPr>
          <p:cNvPr id="9" name="Title 1"/>
          <p:cNvSpPr/>
          <p:nvPr/>
        </p:nvSpPr>
        <p:spPr>
          <a:xfrm>
            <a:off x="0" y="411480"/>
            <a:ext cx="8875395" cy="57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/>
              <a:t>Operational Concepts (What is it?/Main feature)</a:t>
            </a:r>
            <a:endParaRPr lang="en-US" sz="28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4615" y="411480"/>
            <a:ext cx="8293735" cy="16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1239520"/>
            <a:ext cx="2664460" cy="26644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0" y="2931795"/>
            <a:ext cx="2203450" cy="128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1088390"/>
            <a:ext cx="2192655" cy="1183005"/>
          </a:xfrm>
          <a:prstGeom prst="rect">
            <a:avLst/>
          </a:prstGeom>
        </p:spPr>
      </p:pic>
      <p:sp>
        <p:nvSpPr>
          <p:cNvPr id="6" name="Subtitle 5"/>
          <p:cNvSpPr/>
          <p:nvPr>
            <p:ph type="subTitle" idx="1"/>
          </p:nvPr>
        </p:nvSpPr>
        <p:spPr>
          <a:xfrm>
            <a:off x="5741670" y="2139950"/>
            <a:ext cx="1304925" cy="426720"/>
          </a:xfrm>
        </p:spPr>
        <p:txBody>
          <a:bodyPr/>
          <a:p>
            <a:r>
              <a:rPr lang="en-US" sz="2400"/>
              <a:t>Cá nhân</a:t>
            </a:r>
            <a:endParaRPr lang="en-US" sz="2400"/>
          </a:p>
        </p:txBody>
      </p:sp>
      <p:sp>
        <p:nvSpPr>
          <p:cNvPr id="7" name="Subtitle 5"/>
          <p:cNvSpPr/>
          <p:nvPr/>
        </p:nvSpPr>
        <p:spPr>
          <a:xfrm>
            <a:off x="5596890" y="4156075"/>
            <a:ext cx="1708150" cy="4267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r>
              <a:rPr lang="en-US" sz="2400"/>
              <a:t>Share Ship</a:t>
            </a:r>
            <a:endParaRPr lang="en-US" sz="2400"/>
          </a:p>
        </p:txBody>
      </p:sp>
      <p:cxnSp>
        <p:nvCxnSpPr>
          <p:cNvPr id="13" name="Straight Arrow Connector 12"/>
          <p:cNvCxnSpPr>
            <a:stCxn id="12" idx="3"/>
            <a:endCxn id="5" idx="1"/>
          </p:cNvCxnSpPr>
          <p:nvPr/>
        </p:nvCxnSpPr>
        <p:spPr>
          <a:xfrm flipV="1">
            <a:off x="3708400" y="1680210"/>
            <a:ext cx="1583690" cy="8915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2" idx="1"/>
          </p:cNvCxnSpPr>
          <p:nvPr/>
        </p:nvCxnSpPr>
        <p:spPr>
          <a:xfrm>
            <a:off x="3708400" y="2571750"/>
            <a:ext cx="1583690" cy="100139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ubtitle 5"/>
          <p:cNvSpPr/>
          <p:nvPr/>
        </p:nvSpPr>
        <p:spPr>
          <a:xfrm>
            <a:off x="1240155" y="3940175"/>
            <a:ext cx="2040890" cy="497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accent3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r>
              <a:rPr lang="en-US" sz="2400"/>
              <a:t>Food &amp; Drinks</a:t>
            </a:r>
            <a:endParaRPr lang="en-US" sz="2400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683260" y="555625"/>
            <a:ext cx="3255645" cy="3079115"/>
          </a:xfrm>
        </p:spPr>
        <p:txBody>
          <a:bodyPr/>
          <a:p>
            <a:r>
              <a:rPr lang="en-US" sz="20000"/>
              <a:t>03</a:t>
            </a:r>
            <a:endParaRPr lang="en-US" sz="20000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755650" y="2931795"/>
            <a:ext cx="5832475" cy="1046480"/>
          </a:xfrm>
        </p:spPr>
        <p:txBody>
          <a:bodyPr/>
          <a:p>
            <a:r>
              <a:rPr lang="en-US" sz="6000"/>
              <a:t>Basic Layouts</a:t>
            </a:r>
            <a:endParaRPr lang="en-US" sz="6000"/>
          </a:p>
        </p:txBody>
      </p:sp>
      <p:sp>
        <p:nvSpPr>
          <p:cNvPr id="4" name="Text Box 3"/>
          <p:cNvSpPr txBox="1"/>
          <p:nvPr/>
        </p:nvSpPr>
        <p:spPr>
          <a:xfrm>
            <a:off x="6417310" y="4898390"/>
            <a:ext cx="2726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Arial Black" panose="020B0A04020102020204" charset="0"/>
                <a:cs typeface="Arial Black" panose="020B0A04020102020204" charset="0"/>
                <a:sym typeface="+mn-ea"/>
              </a:rPr>
              <a:t>© 2021 - Team Four - FPT University</a:t>
            </a:r>
            <a:endParaRPr lang="en-US" sz="100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2282</Words>
  <Application>WPS Presentation</Application>
  <PresentationFormat/>
  <Paragraphs>187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SimSun</vt:lpstr>
      <vt:lpstr>Wingdings</vt:lpstr>
      <vt:lpstr>Arial</vt:lpstr>
      <vt:lpstr>Roboto Slab</vt:lpstr>
      <vt:lpstr>Source Sans Pro</vt:lpstr>
      <vt:lpstr>Arial Black</vt:lpstr>
      <vt:lpstr>Microsoft YaHei</vt:lpstr>
      <vt:lpstr>Arial Unicode MS</vt:lpstr>
      <vt:lpstr>Cordelia template</vt:lpstr>
      <vt:lpstr>Mlem Mlem</vt:lpstr>
      <vt:lpstr>PowerPoint 演示文稿</vt:lpstr>
      <vt:lpstr>Agenda</vt:lpstr>
      <vt:lpstr>01</vt:lpstr>
      <vt:lpstr>Background</vt:lpstr>
      <vt:lpstr>PowerPoint 演示文稿</vt:lpstr>
      <vt:lpstr>02</vt:lpstr>
      <vt:lpstr>PowerPoint 演示文稿</vt:lpstr>
      <vt:lpstr>03</vt:lpstr>
      <vt:lpstr>PowerPoint 演示文稿</vt:lpstr>
      <vt:lpstr>04</vt:lpstr>
      <vt:lpstr>PowerPoint 演示文稿</vt:lpstr>
      <vt:lpstr>PowerPoint 演示文稿</vt:lpstr>
      <vt:lpstr>05</vt:lpstr>
      <vt:lpstr>PowerPoint 演示文稿</vt:lpstr>
      <vt:lpstr>References</vt:lpstr>
      <vt:lpstr>Thank you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Mlem Mlem Application</dc:title>
  <dc:creator/>
  <cp:lastModifiedBy>PC</cp:lastModifiedBy>
  <cp:revision>15</cp:revision>
  <dcterms:created xsi:type="dcterms:W3CDTF">2021-01-14T04:19:00Z</dcterms:created>
  <dcterms:modified xsi:type="dcterms:W3CDTF">2021-01-19T14:28:05Z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